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9"/>
  </p:notesMasterIdLst>
  <p:sldIdLst>
    <p:sldId id="304" r:id="rId2"/>
    <p:sldId id="305" r:id="rId3"/>
    <p:sldId id="306" r:id="rId4"/>
    <p:sldId id="298" r:id="rId5"/>
    <p:sldId id="299" r:id="rId6"/>
    <p:sldId id="310" r:id="rId7"/>
    <p:sldId id="313" r:id="rId8"/>
    <p:sldId id="281" r:id="rId9"/>
    <p:sldId id="309" r:id="rId10"/>
    <p:sldId id="308" r:id="rId11"/>
    <p:sldId id="312" r:id="rId12"/>
    <p:sldId id="314" r:id="rId13"/>
    <p:sldId id="315" r:id="rId14"/>
    <p:sldId id="316" r:id="rId15"/>
    <p:sldId id="317" r:id="rId16"/>
    <p:sldId id="318" r:id="rId17"/>
    <p:sldId id="307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9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338057-F50D-4A63-A91F-1AB22F1AB01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60038A-0BE1-4D17-9074-CD8283AF4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04B9E-3181-4546-A2F1-D62F018B015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22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04B9E-3181-4546-A2F1-D62F018B015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04B9E-3181-4546-A2F1-D62F018B015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8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4F5074-208B-42A3-A713-62BCB8D86CDD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C5BC6-8C41-49F1-B16C-65A37EDE9D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8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877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6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852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738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F5445C-5304-49FE-92AE-264CFA6ACE6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49050-FD00-4AF9-B1EC-0B202F66D2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77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C4F009-0BAE-49BB-A64B-88D0FC161062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CB441-8778-40F0-B09E-A473532B0C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1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9D9BFE-9E7C-42D2-BE4E-C6A08CC469B7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94D2D-AF66-4D17-8E4F-93A29766B2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1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15CACD-EC21-4E46-BCA3-D59F9BCFE5D5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A5E7E-36D5-471E-B7ED-E148695888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40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53F6DA-B29A-4921-A6F3-4BFEFEC7B5A8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DD5F2-4589-4CF1-8841-7B158E1F436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2DB52-33F5-4DEC-85DF-1862204F28B6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AA41-AED8-45AC-BCA6-EEF82512B0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2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972B5-8F4D-456A-846F-5D3A43E8339C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123A7-DFA0-458F-8E9E-19724088A3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EA26D-A18A-477A-ADE4-D24EBFDEE02C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99C8B-DB0D-41E9-96CF-BED8871DF4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AB832-8A05-4632-AF62-55EC83807EC5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45456-F373-4189-82DA-6763565FC4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6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DE664E-3391-46BC-BDC4-921E81A1167C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FF6BB-1861-4B49-A724-51B79102A5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1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0A5E4A-1F86-4329-96EA-AB5BF28E199E}" type="datetimeFigureOut">
              <a:rPr lang="en-US" smtClean="0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D4A433-46F6-4EA2-904B-E0904858EA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3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505200"/>
            <a:ext cx="7772400" cy="1829761"/>
          </a:xfrm>
        </p:spPr>
        <p:txBody>
          <a:bodyPr rtlCol="0">
            <a:noAutofit/>
          </a:bodyPr>
          <a:lstStyle/>
          <a:p>
            <a:pPr algn="r">
              <a:defRPr/>
            </a:pPr>
            <a:b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River Oaks Elementary School </a:t>
            </a:r>
            <a:b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 World School</a:t>
            </a:r>
            <a:b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Annual Data Review</a:t>
            </a:r>
            <a:r>
              <a:rPr lang="en-US" sz="2800" b="1" dirty="0">
                <a:solidFill>
                  <a:srgbClr val="000000"/>
                </a:solidFill>
                <a:latin typeface="Bradley Hand ITC" panose="03070402050302030203" pitchFamily="66" charset="0"/>
              </a:rPr>
              <a:t> </a:t>
            </a:r>
            <a:br>
              <a:rPr lang="en-US" sz="2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190770"/>
            <a:ext cx="2362200" cy="228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934200" y="5943600"/>
            <a:ext cx="2209800" cy="914400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</a:rPr>
              <a:t>Dr. Keri Fovargue,</a:t>
            </a: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b="1" dirty="0">
                <a:latin typeface="+mn-lt"/>
              </a:rPr>
              <a:t>Head of School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5791200"/>
            <a:ext cx="3048000" cy="1066800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en-US" b="1" dirty="0">
                <a:solidFill>
                  <a:schemeClr val="bg1"/>
                </a:solidFill>
                <a:latin typeface="+mn-lt"/>
              </a:rPr>
              <a:t>Keri Fovargue, Ph.D.</a:t>
            </a:r>
          </a:p>
          <a:p>
            <a:r>
              <a:rPr lang="en-US" b="1" dirty="0">
                <a:solidFill>
                  <a:schemeClr val="bg1"/>
                </a:solidFill>
                <a:latin typeface="+mn-lt"/>
              </a:rPr>
              <a:t>Head of School</a:t>
            </a:r>
          </a:p>
        </p:txBody>
      </p:sp>
    </p:spTree>
    <p:extLst>
      <p:ext uri="{BB962C8B-B14F-4D97-AF65-F5344CB8AC3E}">
        <p14:creationId xmlns:p14="http://schemas.microsoft.com/office/powerpoint/2010/main" val="3353284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5205"/>
              </p:ext>
            </p:extLst>
          </p:nvPr>
        </p:nvGraphicFramePr>
        <p:xfrm>
          <a:off x="0" y="0"/>
          <a:ext cx="9144001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u="none" strike="noStrike" dirty="0">
                          <a:effectLst/>
                        </a:rPr>
                        <a:t>2021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(Raw Score)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4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Reading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Math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Writing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</a:rPr>
                        <a:t>5th Science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31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924801" cy="3880773"/>
          </a:xfrm>
        </p:spPr>
        <p:txBody>
          <a:bodyPr>
            <a:normAutofit/>
          </a:bodyPr>
          <a:lstStyle/>
          <a:p>
            <a:pPr algn="l"/>
            <a:r>
              <a:rPr lang="en-U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percentage of all students performing at or above grade level in reading as measured by the Master’s Grade Level Standard on STAAR will increase 5 percentage points from 69% in spring 2019 to 74% in spring 2024.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1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620001" cy="3880773"/>
          </a:xfrm>
        </p:spPr>
        <p:txBody>
          <a:bodyPr>
            <a:normAutofit/>
          </a:bodyPr>
          <a:lstStyle/>
          <a:p>
            <a:pPr algn="l"/>
            <a:r>
              <a:rPr lang="en-U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percentage of all students performing at or above grade level in math as measured by the Master's Grade Level Standard on STAAR will increase 5 percentage points from 67% in spring 2019 to 72% in spring 2024.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0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3880773"/>
          </a:xfrm>
        </p:spPr>
        <p:txBody>
          <a:bodyPr>
            <a:normAutofit/>
          </a:bodyPr>
          <a:lstStyle/>
          <a:p>
            <a:pPr algn="l"/>
            <a:r>
              <a:rPr lang="en-US" sz="2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percentage of all students performing at or above grade level in Science as measured by the Master's Grade Level Standard on STAAR will increase 5 percentage points from 37% in spring 2019 to 42% in spring 2024.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5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3880773"/>
          </a:xfrm>
        </p:spPr>
        <p:txBody>
          <a:bodyPr>
            <a:normAutofit/>
          </a:bodyPr>
          <a:lstStyle/>
          <a:p>
            <a:pPr algn="l"/>
            <a:r>
              <a:rPr lang="en-US" sz="3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During the 2021-2022 school year, average daily attendance will increase from 1st 6wks attendance rate of 96% to 98% by the EOY (2% as measured by ADA documentation).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40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388077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EL, Economically Disadvantaged, Dyslexia, At-Risk, Gifted and Talented, etc. During the 2021-2022 school year, the number of GT zoned students will increase by 10% in kindergarten (from 50% to 60%).</a:t>
            </a:r>
          </a:p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834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D306-81DF-462F-9B91-CCE953B8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School Improvement Plan GOALS 2021-2024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8448-49B9-4D8F-AEBE-B26C0C92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3880773"/>
          </a:xfrm>
        </p:spPr>
        <p:txBody>
          <a:bodyPr>
            <a:norm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During the 2021-2022 school year, ROE will have 100% participation in the Parent Teacher Organization.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campus will meet 100% of Mandated Health Services by the required dates for Immunization Monitoring, Vision Screening (Grades PK, K, 1, 3, 5 &amp; 7), Hearing Screening (Grades PK, K, 1, 3, 5, &amp; 7), Type 2 Diabetes (Grades 1, 3, 5, &amp; 7), Spinal Screening (Grades 6 &amp; 9), Medication Administration and AED Maintenance Checks.</a:t>
            </a:r>
          </a:p>
          <a:p>
            <a:pPr marL="0" indent="0" algn="l">
              <a:buNone/>
            </a:pP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53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ischool.net/images/ib-program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5715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3810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</a:rPr>
              <a:t>PYP Updates and Self-Study Begins!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42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05000" y="685800"/>
            <a:ext cx="5410200" cy="914400"/>
          </a:xfrm>
          <a:prstGeom prst="rect">
            <a:avLst/>
          </a:prstGeom>
        </p:spPr>
        <p:txBody>
          <a:bodyPr vert="horz" rtlCol="0" anchor="ctr">
            <a:normAutofit fontScale="6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SCHOOL BACKGROUND</a:t>
            </a:r>
            <a:b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1905000"/>
            <a:ext cx="8382000" cy="4038600"/>
          </a:xfrm>
          <a:prstGeom prst="rect">
            <a:avLst/>
          </a:prstGeom>
        </p:spPr>
        <p:txBody>
          <a:bodyPr vert="horz" rtlCol="0">
            <a:normAutofit fontScale="92500"/>
          </a:bodyPr>
          <a:lstStyle/>
          <a:p>
            <a:pPr marL="365760" lvl="0" indent="-256032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3400" dirty="0">
                <a:solidFill>
                  <a:srgbClr val="000000"/>
                </a:solidFill>
                <a:latin typeface="+mn-lt"/>
              </a:rPr>
              <a:t>Having opened its doors in 1928 in the heart of River Oaks, ROE boasts a rich history as an exceptional educational institution.</a:t>
            </a:r>
          </a:p>
          <a:p>
            <a:pPr marL="365760" lvl="0" indent="-256032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3400" dirty="0">
              <a:solidFill>
                <a:srgbClr val="000000"/>
              </a:solidFill>
              <a:latin typeface="+mn-lt"/>
            </a:endParaRP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604 students grades K-5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69% </a:t>
            </a:r>
            <a:r>
              <a:rPr lang="en-US" sz="2800" dirty="0">
                <a:solidFill>
                  <a:srgbClr val="000000"/>
                </a:solidFill>
                <a:latin typeface="+mn-lt"/>
              </a:rPr>
              <a:t>Gifted and Talented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IB World School Authorization, 2005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Vanguard Magnet designation, 1972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Active Parent Teacher Organization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n-US" sz="2800" b="1" dirty="0">
              <a:solidFill>
                <a:srgbClr val="000000"/>
              </a:solidFill>
              <a:latin typeface="+mn-lt"/>
            </a:endParaRP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n-US" sz="3400" b="1" dirty="0">
              <a:solidFill>
                <a:srgbClr val="000000"/>
              </a:solidFill>
              <a:latin typeface="+mn-lt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52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664029"/>
            <a:ext cx="4191000" cy="914400"/>
          </a:xfrm>
          <a:prstGeom prst="rect">
            <a:avLst/>
          </a:prstGeom>
        </p:spPr>
        <p:txBody>
          <a:bodyPr vert="horz" rtlCol="0" anchor="ctr">
            <a:normAutofit fontScale="6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DEMOGRAPHICS</a:t>
            </a:r>
            <a:b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1828800"/>
            <a:ext cx="4800600" cy="32766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0000"/>
                </a:solidFill>
                <a:latin typeface="+mn-lt"/>
              </a:rPr>
              <a:t>Students by Race/Ethnicity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35.4% White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35.2% Asian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15.1% Hispanic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9.6%  Multi-racial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4.7%  African American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81600" y="1828800"/>
            <a:ext cx="3810000" cy="35052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solidFill>
                  <a:srgbClr val="000000"/>
                </a:solidFill>
                <a:latin typeface="+mn-lt"/>
              </a:rPr>
              <a:t>Students by Program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69% GT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18.5% At-Risk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11% Sped./504</a:t>
            </a:r>
            <a:endParaRPr lang="en-US" sz="2400" b="1" dirty="0">
              <a:latin typeface="+mj-lt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7.4% Eco Dis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r>
              <a:rPr lang="en-US" sz="2400" dirty="0">
                <a:latin typeface="+mj-lt"/>
              </a:rPr>
              <a:t>8.6% ELL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4648200"/>
            <a:ext cx="6705600" cy="1447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			    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Enrollment</a:t>
            </a:r>
          </a:p>
          <a:p>
            <a:pPr marL="452628" lvl="0" indent="-3429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</a:rPr>
              <a:t>51% Vanguard Magnet Transfers</a:t>
            </a:r>
          </a:p>
          <a:p>
            <a:pPr marL="452628" indent="-34290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+mj-lt"/>
              </a:rPr>
              <a:t>49% Zoned Students</a:t>
            </a:r>
          </a:p>
          <a:p>
            <a:pPr marL="365760" lvl="0" indent="-256032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defRPr/>
            </a:pPr>
            <a:endParaRPr lang="en-US" sz="2400" b="1" dirty="0">
              <a:solidFill>
                <a:srgbClr val="000000"/>
              </a:solidFill>
              <a:latin typeface="+mn-lt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Arial" pitchFamily="34" charset="0"/>
              <a:buNone/>
              <a:tabLst/>
              <a:defRPr/>
            </a:pP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79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76400" y="838200"/>
            <a:ext cx="7772400" cy="2286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Mission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382000" cy="5486400"/>
          </a:xfrm>
        </p:spPr>
        <p:txBody>
          <a:bodyPr rtlCol="0">
            <a:norm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R</a:t>
            </a: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iver Oaks Elementary School develops extraordinary learners through an International Baccalaureate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Years Programme of Inquiry so that children may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explore and think for themselves in real-life contexts. </a:t>
            </a:r>
          </a:p>
          <a:p>
            <a:pPr algn="l">
              <a:spcBef>
                <a:spcPts val="0"/>
              </a:spcBef>
              <a:defRPr/>
            </a:pP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We offer authentic learning experiences within a transdisciplinary framework. We teach conceptually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and afford students agency through choice, voice and ownership. </a:t>
            </a:r>
          </a:p>
          <a:p>
            <a:pPr algn="l">
              <a:spcBef>
                <a:spcPts val="0"/>
              </a:spcBef>
              <a:defRPr/>
            </a:pP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For our early learners, we view play as the primary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driver of inquiry, and we recognize that children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400" i="0" dirty="0">
                <a:solidFill>
                  <a:srgbClr val="000000"/>
                </a:solidFill>
                <a:effectLst/>
                <a:latin typeface="+mj-lt"/>
              </a:rPr>
              <a:t>are born naturally curious.</a:t>
            </a:r>
          </a:p>
          <a:p>
            <a:pPr algn="l">
              <a:spcBef>
                <a:spcPts val="0"/>
              </a:spcBef>
              <a:defRPr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90600" y="1524000"/>
            <a:ext cx="7772400" cy="152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Core Beliefs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391400" cy="5638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All learners: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have the right to develop their gifts and talents,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benefit from project-based learning that fosters creativity and innovation; and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deserve enrichment opportunities that stimulate intellectual, physical, and creative growth.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90600" y="1524000"/>
            <a:ext cx="7772400" cy="1524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Core Beliefs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391400" cy="5638800"/>
          </a:xfrm>
        </p:spPr>
        <p:txBody>
          <a:bodyPr rtlCol="0">
            <a:normAutofit lnSpcReduction="10000"/>
          </a:bodyPr>
          <a:lstStyle/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learning community: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plays a vital role in the success of our school;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thrives in a culture of mutual respect; and</a:t>
            </a:r>
          </a:p>
          <a:p>
            <a:pPr algn="l"/>
            <a:endParaRPr lang="en-US" sz="28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embodies the ten attributes of the IB Learner Profile: inquirers, knowledgeable, thinkers, communicators, principled, open-minded, caring, risk-takers, balanced, and reflective.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4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22" y="-189859"/>
            <a:ext cx="9067800" cy="1649413"/>
          </a:xfrm>
        </p:spPr>
        <p:txBody>
          <a:bodyPr rtlCol="0">
            <a:normAutofit fontScale="9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Our 2021 Accomplishments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001000" cy="4724400"/>
          </a:xfrm>
        </p:spPr>
        <p:txBody>
          <a:bodyPr rtlCol="0">
            <a:normAutofit fontScale="25000" lnSpcReduction="2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2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00" dirty="0">
              <a:solidFill>
                <a:schemeClr val="tx1"/>
              </a:solidFill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ABFA8FB-57BC-4B03-9F78-92CDC3987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67554"/>
            <a:ext cx="7772400" cy="455509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Texas Honor Roll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-Imagine Learning School of Excellence in Mathematics 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-School Choice Leadership Award 2020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-10/10 Great Schools Rating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-Ranks in the 99th percentile in Houston and Texas' Top Performing Schools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-Earned "A" letter grade from the Texas Education Agency with five distinctions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-Children at Risk Rank A+ School, #2 in HISD, #9 in Houston Area</a:t>
            </a: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-IB World School Authorization est. 2005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 descr="Imagine Learning ">
            <a:extLst>
              <a:ext uri="{FF2B5EF4-FFF2-40B4-BE49-F238E27FC236}">
                <a16:creationId xmlns:a16="http://schemas.microsoft.com/office/drawing/2014/main" id="{EE18FBE8-69B6-45F2-B70A-05B46EF3A3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25" y="-1044575"/>
            <a:ext cx="196215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41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886193"/>
              </p:ext>
            </p:extLst>
          </p:nvPr>
        </p:nvGraphicFramePr>
        <p:xfrm>
          <a:off x="0" y="0"/>
          <a:ext cx="9144001" cy="7026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APPROACHES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2021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(Raw Score)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4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Reading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Math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Writing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13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</a:rPr>
                        <a:t>5th Science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04830"/>
              </p:ext>
            </p:extLst>
          </p:nvPr>
        </p:nvGraphicFramePr>
        <p:xfrm>
          <a:off x="0" y="0"/>
          <a:ext cx="9144001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92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8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4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2021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2021 </a:t>
                      </a:r>
                    </a:p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(Raw Score)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45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Reading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baseline="0" dirty="0">
                          <a:effectLst/>
                        </a:rPr>
                        <a:t>3rd Math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05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Writing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55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4th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 students opted out)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Reading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effectLst/>
                        </a:rPr>
                        <a:t>5th Math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30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>
                          <a:effectLst/>
                        </a:rPr>
                        <a:t>5th Science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 students opted out)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2882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2211</TotalTime>
  <Words>984</Words>
  <Application>Microsoft Office PowerPoint</Application>
  <PresentationFormat>On-screen Show (4:3)</PresentationFormat>
  <Paragraphs>220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Bradley Hand ITC</vt:lpstr>
      <vt:lpstr>Calibri</vt:lpstr>
      <vt:lpstr>Open Sans</vt:lpstr>
      <vt:lpstr>Trebuchet MS</vt:lpstr>
      <vt:lpstr>Trebuchet MS (Headings)</vt:lpstr>
      <vt:lpstr>Verdana</vt:lpstr>
      <vt:lpstr>Wingdings 3</vt:lpstr>
      <vt:lpstr>Facet</vt:lpstr>
      <vt:lpstr> River Oaks Elementary School  IB World School  Annual Data Review  2021 </vt:lpstr>
      <vt:lpstr>PowerPoint Presentation</vt:lpstr>
      <vt:lpstr>PowerPoint Presentation</vt:lpstr>
      <vt:lpstr>Our Mission</vt:lpstr>
      <vt:lpstr>Our Core Beliefs </vt:lpstr>
      <vt:lpstr>Our Core Beliefs </vt:lpstr>
      <vt:lpstr>Our 2021 Accomplishments</vt:lpstr>
      <vt:lpstr>PowerPoint Presentation</vt:lpstr>
      <vt:lpstr>PowerPoint Presentation</vt:lpstr>
      <vt:lpstr>PowerPoint Presentation</vt:lpstr>
      <vt:lpstr>School Improvement Plan GOALS 2021-2024</vt:lpstr>
      <vt:lpstr>School Improvement Plan GOALS 2021-2024</vt:lpstr>
      <vt:lpstr>School Improvement Plan GOALS 2021-2024</vt:lpstr>
      <vt:lpstr>School Improvement Plan GOALS 2021-2024</vt:lpstr>
      <vt:lpstr>School Improvement Plan GOALS 2021-2024</vt:lpstr>
      <vt:lpstr>School Improvement Plan GOALS 2021-2024</vt:lpstr>
      <vt:lpstr>PowerPoint Presentation</vt:lpstr>
    </vt:vector>
  </TitlesOfParts>
  <Company>HISD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 Parker Elementary School</dc:title>
  <dc:creator>HD6000A</dc:creator>
  <cp:lastModifiedBy>Fovargue, Keri S</cp:lastModifiedBy>
  <cp:revision>156</cp:revision>
  <cp:lastPrinted>2017-06-20T15:54:18Z</cp:lastPrinted>
  <dcterms:created xsi:type="dcterms:W3CDTF">2011-07-26T17:43:37Z</dcterms:created>
  <dcterms:modified xsi:type="dcterms:W3CDTF">2021-10-18T16:56:10Z</dcterms:modified>
</cp:coreProperties>
</file>